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56" r:id="rId3"/>
    <p:sldId id="258" r:id="rId4"/>
    <p:sldId id="275" r:id="rId5"/>
    <p:sldId id="262" r:id="rId6"/>
    <p:sldId id="271" r:id="rId7"/>
    <p:sldId id="270" r:id="rId8"/>
    <p:sldId id="261" r:id="rId9"/>
    <p:sldId id="268" r:id="rId10"/>
    <p:sldId id="263" r:id="rId11"/>
    <p:sldId id="264" r:id="rId12"/>
    <p:sldId id="267" r:id="rId13"/>
    <p:sldId id="272" r:id="rId14"/>
    <p:sldId id="265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C3D"/>
    <a:srgbClr val="4E3B30"/>
    <a:srgbClr val="44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89" autoAdjust="0"/>
  </p:normalViewPr>
  <p:slideViewPr>
    <p:cSldViewPr>
      <p:cViewPr>
        <p:scale>
          <a:sx n="100" d="100"/>
          <a:sy n="100" d="100"/>
        </p:scale>
        <p:origin x="-516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9DE0-3593-47D2-B05D-91DA34C509EB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5AA0-FB6F-437B-8141-07DBCD919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88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75AA0-FB6F-437B-8141-07DBCD91939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2021-08-30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fade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4282" y="928670"/>
            <a:ext cx="8715436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 </a:t>
            </a:r>
            <a:r>
              <a:rPr kumimoji="0" lang="pl-PL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654C3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Bohaterowie dzieł Sienkiewicza</a:t>
            </a:r>
            <a:endParaRPr kumimoji="0" lang="pl-PL" sz="3200" b="1" i="0" u="none" strike="noStrike" kern="1200" cap="all" spc="0" normalizeH="0" baseline="0" noProof="0" dirty="0">
              <a:ln>
                <a:noFill/>
              </a:ln>
              <a:solidFill>
                <a:srgbClr val="654C3D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4143372" y="5715016"/>
            <a:ext cx="4857784" cy="1142984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Opracowanie i wykonanie: Lucyna</a:t>
            </a:r>
            <a:r>
              <a:rPr kumimoji="0" lang="pl-PL" sz="19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pl-PL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Daniłow</a:t>
            </a:r>
            <a:r>
              <a:rPr kumimoji="0" lang="pl-PL" sz="19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i Alina Barańska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pl-PL" sz="1600" baseline="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(Przejścia między slajdami:</a:t>
            </a:r>
            <a:r>
              <a:rPr lang="pl-PL" sz="160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 </a:t>
            </a:r>
            <a:r>
              <a:rPr lang="pl-PL" sz="1600" baseline="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automatycznie,</a:t>
            </a:r>
            <a:r>
              <a:rPr lang="pl-PL" sz="160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 </a:t>
            </a:r>
            <a:r>
              <a:rPr lang="pl-PL" sz="1600" baseline="0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co 10 sek. )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2728917" cy="411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4357686" y="4357694"/>
            <a:ext cx="3357586" cy="785842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pl-PL" sz="2900" b="1" dirty="0" smtClean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rPr>
              <a:t>HENRYK SIENKIEWICZ</a:t>
            </a:r>
            <a:r>
              <a:rPr kumimoji="0" lang="pl-PL" sz="29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pl-PL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4857784" cy="1857388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„…Wolała się na niego gniewać niż wyjść za Innego…”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71744"/>
            <a:ext cx="3159530" cy="2759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428728" y="142852"/>
            <a:ext cx="6072230" cy="85725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rodzina połanieckich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42844" y="1714488"/>
            <a:ext cx="8715436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Stach przyjechał do jej domu, aby odebrać jej majątek, a znalazł skarb- Marynię.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i.gazeta.pl/im/43/1c/10/z16894531Q,Kadr-z-filmu-Pot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357430"/>
            <a:ext cx="5072098" cy="283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86808" cy="84124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„…Jędruś, jam ran Twoich całować Niegodna…”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00298" y="142852"/>
            <a:ext cx="3357586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potop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42844" y="2500306"/>
            <a:ext cx="3286116" cy="40005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</a:pPr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Oj trudna to była miłość! Oleńka pokochała Andrzeja od pierwszego wejrzenia, ale do ślubu nie doszło </a:t>
            </a:r>
          </a:p>
          <a:p>
            <a:pPr>
              <a:spcBef>
                <a:spcPct val="0"/>
              </a:spcBef>
            </a:pPr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w zamierzonym terminie. Andrzeja Kmicica obwołano zdrajcą!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000240"/>
            <a:ext cx="5562593" cy="3479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428860" y="214290"/>
            <a:ext cx="25003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potop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500034" y="1357298"/>
            <a:ext cx="8429684" cy="17145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Uratowała mu życie, ale kazała iść precz ze swego domu.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cdn.eu/images/pulscms/NTA7MDQsMCxjLDI0ZSwxNGI7MDYsMzIwLDFjMg__/a377937e18530c2101c42db7717490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85926"/>
            <a:ext cx="5905488" cy="332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428728" y="142852"/>
            <a:ext cx="285752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potop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42844" y="1214422"/>
            <a:ext cx="8286808" cy="17145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Kmicic pod przybranym nazwiskiem, walczył w obronie Częstochowy.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ytimg.com/vi/mTR3oM_zIDw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000240"/>
            <a:ext cx="564360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000232" y="142852"/>
            <a:ext cx="3357586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potop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14316" y="1428736"/>
            <a:ext cx="8429684" cy="17145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Panna wybaczyła, ojczyzna uznała mężne czyny Kmicica.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Znalezione obrazy dla zapytania helena i skrzetu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Znalezione obrazy dla zapytania helena i skrzetu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6" name="Picture 2" descr="http://1.fwcdn.pl/blog/771121/458188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4500594" cy="355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643042" y="285728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ogniem i mieczem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000596" y="2071678"/>
            <a:ext cx="4143404" cy="371477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r>
              <a:rPr lang="pl-PL" sz="2500" b="1" dirty="0" smtClean="0">
                <a:solidFill>
                  <a:srgbClr val="654C3D"/>
                </a:solidFill>
                <a:latin typeface="Comic Sans MS" pitchFamily="66" charset="0"/>
              </a:rPr>
              <a:t>Piękna Helena kochała Skrzetuskiego.</a:t>
            </a:r>
          </a:p>
          <a:p>
            <a:r>
              <a:rPr lang="pl-PL" sz="2500" b="1" dirty="0" smtClean="0">
                <a:solidFill>
                  <a:srgbClr val="654C3D"/>
                </a:solidFill>
                <a:latin typeface="Comic Sans MS" pitchFamily="66" charset="0"/>
              </a:rPr>
              <a:t>Ale, jak to u Pana Sienkiewicza bywa, w niej oprócz wybrańca kochał się jeszcze ktoś…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.wrzuta.pl/wi15741/f16e39430028548545bbbc5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0174"/>
            <a:ext cx="3650035" cy="409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857356" y="285728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ogniem i mieczem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00562" y="3214686"/>
            <a:ext cx="4913190" cy="250033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„…ON BY DLA NIEJ ŚWIAT PODPALIŁ…”.</a:t>
            </a:r>
          </a:p>
          <a:p>
            <a:endParaRPr lang="pl-PL" sz="2400" b="1" dirty="0" smtClean="0">
              <a:solidFill>
                <a:srgbClr val="443329"/>
              </a:solidFill>
              <a:latin typeface="Comic Sans MS" pitchFamily="66" charset="0"/>
            </a:endParaRP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Pokrzyżował plany młodej parze, ale… </a:t>
            </a:r>
            <a:endParaRPr lang="pl-PL" sz="2400" b="1" dirty="0">
              <a:solidFill>
                <a:srgbClr val="654C3D"/>
              </a:solidFill>
              <a:latin typeface="Comic Sans MS" pitchFamily="66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572000" y="1285860"/>
            <a:ext cx="3913090" cy="92869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endParaRPr lang="pl-PL" sz="2400" b="1" dirty="0" smtClean="0">
              <a:solidFill>
                <a:srgbClr val="443329"/>
              </a:solidFill>
              <a:latin typeface="Comic Sans MS" pitchFamily="66" charset="0"/>
            </a:endParaRP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…młody Kozak- </a:t>
            </a:r>
            <a:r>
              <a:rPr lang="pl-PL" sz="2400" b="1" dirty="0" err="1" smtClean="0">
                <a:solidFill>
                  <a:srgbClr val="654C3D"/>
                </a:solidFill>
                <a:latin typeface="Comic Sans MS" pitchFamily="66" charset="0"/>
              </a:rPr>
              <a:t>Bohun</a:t>
            </a:r>
            <a:endParaRPr lang="pl-PL" sz="2400" b="1" dirty="0">
              <a:solidFill>
                <a:srgbClr val="654C3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fwcdn.pl/blog/771121/458189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494509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643042" y="214290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ogniem i mieczem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500694" y="1643050"/>
            <a:ext cx="3786246" cy="492922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r>
              <a:rPr lang="pl-PL" sz="2500" b="1" dirty="0" smtClean="0">
                <a:solidFill>
                  <a:srgbClr val="654C3D"/>
                </a:solidFill>
                <a:latin typeface="Comic Sans MS" pitchFamily="66" charset="0"/>
              </a:rPr>
              <a:t>Wesele Heleny i Jana Skrzetuskiego trwało tydzień.</a:t>
            </a:r>
          </a:p>
          <a:p>
            <a:r>
              <a:rPr lang="pl-PL" sz="2500" b="1" dirty="0" smtClean="0">
                <a:solidFill>
                  <a:srgbClr val="654C3D"/>
                </a:solidFill>
                <a:latin typeface="Comic Sans MS" pitchFamily="66" charset="0"/>
              </a:rPr>
              <a:t>Szlachetność i męstwo zwycięża, serca biją zgodnym rytmem.</a:t>
            </a:r>
          </a:p>
          <a:p>
            <a:endParaRPr lang="pl-PL" sz="25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0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1643074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Znani z kart powieści i adaptacji 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filmowych- Bohaterowie dzieł  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Sienkiewicza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4000528" cy="3143272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b="1" dirty="0" smtClean="0">
                <a:solidFill>
                  <a:srgbClr val="654C3D"/>
                </a:solidFill>
                <a:latin typeface="Comic Sans MS" pitchFamily="66" charset="0"/>
              </a:rPr>
              <a:t>Pary bohaterów powieści: </a:t>
            </a:r>
          </a:p>
          <a:p>
            <a:r>
              <a:rPr lang="pl-PL" b="1" dirty="0" smtClean="0">
                <a:solidFill>
                  <a:srgbClr val="654C3D"/>
                </a:solidFill>
                <a:latin typeface="Comic Sans MS" pitchFamily="66" charset="0"/>
              </a:rPr>
              <a:t>„Krzyżacy”</a:t>
            </a:r>
          </a:p>
          <a:p>
            <a:r>
              <a:rPr lang="pl-PL" b="1" dirty="0" smtClean="0">
                <a:solidFill>
                  <a:srgbClr val="654C3D"/>
                </a:solidFill>
                <a:latin typeface="Comic Sans MS" pitchFamily="66" charset="0"/>
              </a:rPr>
              <a:t>„Pan Wołodyjowski”</a:t>
            </a:r>
          </a:p>
          <a:p>
            <a:r>
              <a:rPr lang="pl-PL" b="1" dirty="0" smtClean="0">
                <a:solidFill>
                  <a:srgbClr val="654C3D"/>
                </a:solidFill>
                <a:latin typeface="Comic Sans MS" pitchFamily="66" charset="0"/>
              </a:rPr>
              <a:t>„Rodzina Połanieckich”</a:t>
            </a:r>
          </a:p>
          <a:p>
            <a:r>
              <a:rPr lang="pl-PL" b="1" dirty="0" smtClean="0">
                <a:solidFill>
                  <a:srgbClr val="654C3D"/>
                </a:solidFill>
                <a:latin typeface="Comic Sans MS" pitchFamily="66" charset="0"/>
              </a:rPr>
              <a:t>„Potop”</a:t>
            </a:r>
          </a:p>
          <a:p>
            <a:r>
              <a:rPr lang="pl-PL" b="1" dirty="0" smtClean="0">
                <a:solidFill>
                  <a:srgbClr val="654C3D"/>
                </a:solidFill>
                <a:latin typeface="Comic Sans MS" pitchFamily="66" charset="0"/>
              </a:rPr>
              <a:t>„Ogniem i mieczem”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098" name="AutoShape 2" descr="Znalezione obrazy dla zapytania baśka i mic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baśka i mic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http://1.fwcdn.pl/blog/771121/462031.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428736"/>
            <a:ext cx="15716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http://1.fwcdn.pl/blog/771121/456934.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207170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http://s.ciekawostkihistoryczne.pl/uploads/2015/08/Ryby-sin%C4%85-barw%C4%85-na-piersi-wyk%C5%82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428736"/>
            <a:ext cx="1643074" cy="172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https://i.ytimg.com/vi/_T-7wv4vGk0/hqdefault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143248"/>
            <a:ext cx="1928826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http://bi.gazeta.pl/im/43/1c/10/z16894531Q,Kadr-z-filmu-Potop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357562"/>
            <a:ext cx="2143140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http://1.fwcdn.pl/blog/771121/458188.1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4286256"/>
            <a:ext cx="200026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http://ocdn.eu/images/pulscms/NTA7MDQsMCxjLDI0ZSwxNGI7MDYsMzIwLDFjMg__/a377937e18530c2101c42db7717490d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572008"/>
            <a:ext cx="214312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http://c.wrzuta.pl/wi15741/f16e39430028548545bbbc5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4214818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2786058"/>
            <a:ext cx="171746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Znalezione obrazy dla zapytania baśka i mic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Znalezione obrazy dla zapytania baśka i mic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34" name="Picture 2" descr="http://1.fwcdn.pl/blog/771121/462031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3357586" cy="4627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429124" y="500042"/>
            <a:ext cx="357190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krzyżac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y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714712" y="2714620"/>
            <a:ext cx="5429288" cy="228601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Danusia, uratowała swego rycerza- Zbyszka przed śmiercią, miał zginąć z rąk Krzyżaków.</a:t>
            </a:r>
            <a:endParaRPr kumimoji="0" lang="pl-PL" sz="2400" b="1" i="0" u="none" strike="noStrike" kern="1200" cap="all" spc="0" normalizeH="0" baseline="0" noProof="0" dirty="0">
              <a:ln>
                <a:noFill/>
              </a:ln>
              <a:solidFill>
                <a:srgbClr val="654C3D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fwcdn.pl/blog/771121/600698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901441" cy="284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4929190" y="142852"/>
            <a:ext cx="312724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krzyżacy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143504" y="2500306"/>
            <a:ext cx="4000496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Nakryła głowę rycerza </a:t>
            </a: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białą chusteczką </a:t>
            </a: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i wykrzyknęła: </a:t>
            </a: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"Nie do kata on należy, ale do mnie! Mój Ci jest"</a:t>
            </a:r>
            <a:endParaRPr lang="pl-PL" sz="2400" b="1" dirty="0">
              <a:solidFill>
                <a:srgbClr val="654C3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0000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501090" cy="1857388"/>
          </a:xfrm>
        </p:spPr>
        <p:txBody>
          <a:bodyPr>
            <a:noAutofit/>
          </a:bodyPr>
          <a:lstStyle/>
          <a:p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„…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Oto moja jejmość! Pani pułkownikowa </a:t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Basia Wołodyjowska…”</a:t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400" dirty="0" smtClean="0"/>
              <a:t>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6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1.fwcdn.pl/blog/771121/456934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3561298" cy="274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071538" y="142852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pan </a:t>
            </a:r>
            <a:r>
              <a:rPr kumimoji="0" lang="pl-PL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wołodyjowski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357654" y="1357298"/>
            <a:ext cx="4786346" cy="51435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14282" y="2857496"/>
            <a:ext cx="4500562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Baśka, Hajduczek, dzielna panna, strzelała z guldynki (dzisiejsza wiatrówka). Raz, zamiast kaczki ustrzeliła Tatarzyna. Pierwsza oświadczyła się Michałowi </a:t>
            </a: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i została jego żoną.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500174"/>
            <a:ext cx="4929222" cy="278610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„…Wolę jednego Pana Michała, niż Dziesięciu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Ketlingów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…”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9938" name="Picture 2" descr="http://1.fwcdn.pl/blog/771121/456933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388535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428728" y="142852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pl-PL" sz="3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j-ea"/>
                <a:cs typeface="+mj-cs"/>
              </a:rPr>
              <a:t>pan </a:t>
            </a:r>
            <a:r>
              <a:rPr lang="pl-PL" sz="36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  <a:ea typeface="+mj-ea"/>
                <a:cs typeface="+mj-cs"/>
              </a:rPr>
              <a:t>wołodyjowski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42844" y="4000504"/>
            <a:ext cx="4500562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Szczęśliwy finał oświadczyn.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5143536" cy="278608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 Basi kochał się</a:t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jeszcze ktoś… </a:t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Azja, </a:t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syn </a:t>
            </a:r>
            <a:r>
              <a:rPr lang="pl-PL" sz="32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Tuhaj-beja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b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3200" dirty="0" smtClean="0"/>
              <a:t> </a:t>
            </a:r>
            <a:r>
              <a:rPr lang="pl-PL" sz="27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pl-PL" sz="27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pl-PL" sz="27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890" name="Picture 2" descr="http://s.ciekawostkihistoryczne.pl/uploads/2015/08/Ryby-sin%C4%85-barw%C4%85-na-piersi-wyk%C5%82u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35758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428728" y="142852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pan </a:t>
            </a:r>
            <a:r>
              <a:rPr kumimoji="0" lang="pl-PL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wołodyjowski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85720" y="3500438"/>
            <a:ext cx="5000660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Młody Tatar, znaleziony przez rycerzy polskich w stepie. Walczył po stronie Polaków. Jednak, gdy nie udało mu się zdobyć tej, którą kochał…, objawił swoją tatarską krew!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6316" y="2714620"/>
            <a:ext cx="3857684" cy="35719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„Przyrzekłam swą rękę Michałowi, nie mogę być </a:t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 Waćpanem, ani </a:t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 nim. idę do klasztoru”.</a:t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pl-PL" sz="2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s.v3.tvp.pl/images/9/6/5/uid_965c7c85edf2b52fb6dc26fb70730cf11272627951737_width_633_play_0_pos_3_gs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4957755" cy="330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357290" y="142852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pan </a:t>
            </a:r>
            <a:r>
              <a:rPr kumimoji="0" lang="pl-PL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wołodyjowski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214942" y="1500174"/>
            <a:ext cx="3643338" cy="17145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Krzysia, obiecała swoją rękę panu Michałowi, </a:t>
            </a: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ale „serce nie sługa”, pokochała </a:t>
            </a:r>
            <a:r>
              <a:rPr lang="pl-PL" sz="2400" b="1" dirty="0" err="1" smtClean="0">
                <a:solidFill>
                  <a:srgbClr val="654C3D"/>
                </a:solidFill>
                <a:latin typeface="Comic Sans MS" pitchFamily="66" charset="0"/>
              </a:rPr>
              <a:t>Ketlinga</a:t>
            </a:r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ytimg.com/vi/_T-7wv4vGk0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214554"/>
            <a:ext cx="476978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428728" y="142852"/>
            <a:ext cx="6072230" cy="8572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pl-PL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pan </a:t>
            </a:r>
            <a:r>
              <a:rPr kumimoji="0" lang="pl-PL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wołodyjowski</a:t>
            </a:r>
            <a:endParaRPr kumimoji="0" lang="pl-PL" sz="28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929190" y="3071810"/>
            <a:ext cx="4214810" cy="17145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Pan Michał zwolnił Krzysię z danego słowa. </a:t>
            </a:r>
          </a:p>
          <a:p>
            <a:r>
              <a:rPr lang="pl-PL" sz="2400" b="1" dirty="0" smtClean="0">
                <a:solidFill>
                  <a:srgbClr val="654C3D"/>
                </a:solidFill>
                <a:latin typeface="Comic Sans MS" pitchFamily="66" charset="0"/>
              </a:rPr>
              <a:t>Panna mogła poślubić, tego kogo kochała.</a:t>
            </a:r>
          </a:p>
        </p:txBody>
      </p:sp>
    </p:spTree>
  </p:cSld>
  <p:clrMapOvr>
    <a:masterClrMapping/>
  </p:clrMapOvr>
  <p:transition spd="med" advClick="0" advTm="10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404</TotalTime>
  <Words>415</Words>
  <Application>Microsoft Office PowerPoint</Application>
  <PresentationFormat>Pokaz na ekranie (4:3)</PresentationFormat>
  <Paragraphs>82</Paragraphs>
  <Slides>17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Wędrówka</vt:lpstr>
      <vt:lpstr>Prezentacja programu PowerPoint</vt:lpstr>
      <vt:lpstr>   Znani z kart powieści i adaptacji    filmowych- Bohaterowie dzieł     Sienkiewicza</vt:lpstr>
      <vt:lpstr>Prezentacja programu PowerPoint</vt:lpstr>
      <vt:lpstr> krzyżacy</vt:lpstr>
      <vt:lpstr>„…Oto moja jejmość! Pani pułkownikowa  Basia Wołodyjowska…”   </vt:lpstr>
      <vt:lpstr> „…Wolę jednego Pana Michała, niż Dziesięciu Ketlingów…” </vt:lpstr>
      <vt:lpstr>W Basi kochał się    jeszcze ktoś…            Azja,    syn Tuhaj-beja.   </vt:lpstr>
      <vt:lpstr>„Przyrzekłam swą rękę Michałowi, nie mogę być  z Waćpanem, ani  z nim. idę do klasztoru”. </vt:lpstr>
      <vt:lpstr>Prezentacja programu PowerPoint</vt:lpstr>
      <vt:lpstr> „…Wolała się na niego gniewać niż wyjść za Innego…”</vt:lpstr>
      <vt:lpstr>„…Jędruś, jam ran Twoich całować Niegodna…”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boherowie</dc:title>
  <dc:creator>dom</dc:creator>
  <cp:lastModifiedBy>Lenovo</cp:lastModifiedBy>
  <cp:revision>99</cp:revision>
  <dcterms:created xsi:type="dcterms:W3CDTF">2016-01-24T11:43:50Z</dcterms:created>
  <dcterms:modified xsi:type="dcterms:W3CDTF">2021-08-30T15:49:22Z</dcterms:modified>
</cp:coreProperties>
</file>